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1A3A7A">
              <a:alpha val="60000"/>
            </a:srgbClr>
          </a:solidFill>
          <a:ln w="12700">
            <a:solidFill>
              <a:srgbClr val="1A3A7A">
                <a:alpha val="6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-274320"/>
            <a:ext cx="2560320" cy="2560320"/>
          </a:xfrm>
          <a:prstGeom prst="ellipse">
            <a:avLst/>
          </a:prstGeom>
          <a:solidFill>
            <a:srgbClr val="E8A020">
              <a:alpha val="30000"/>
            </a:srgbClr>
          </a:solidFill>
          <a:ln w="12700">
            <a:solidFill>
              <a:srgbClr val="E8A020">
                <a:alpha val="3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0515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WORK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11480" y="14173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build content systems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compound.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11480" y="32918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C8D8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Narrative · Operations · Growth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4297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A8C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Rocco Brudno  ·  Senior Content Leader  ·  Denver, CO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IT'S LIKE TO WORK WITH ME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 working style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11480" y="160020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Information: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737360" y="160020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docs + dashboards. I read before I respond.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24028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Feedback: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737360" y="224028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drafts—early and often. I coach proactively to reduce rework.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288036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Decisions: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737360" y="28803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with 70% data. I'd rather iterate on a live hypothesis than perfect a plan in a doc.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352044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Accountability: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737360" y="35204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Metrics-driven. If we're busy but not moving numbers, we're rehearsing productivity.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416052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Drains me: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737360" y="416052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Performative process, endless planning without execution, ambiguity by design.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92040" y="1097280"/>
            <a:ext cx="3931920" cy="365760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get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029200" y="1691640"/>
            <a:ext cx="36118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8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operating model within 30 days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Prioritized content portfolio within 60 days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roadmap tied to pipeline goals within 90 days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'drive-by edits'—structured feedback loops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team that executes with momentum, not heroics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" y="47548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Teams I lead move with clarity, momentum, and accountability.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WORK CROSS-FUNCTIONALLY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Content runs like a product: shared roadmap, clear owners, tight feedback loops.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8503920" cy="987552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98448"/>
            <a:ext cx="1143000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298448"/>
            <a:ext cx="11430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Sales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600200" y="1371600"/>
            <a:ext cx="7086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"Content doesn't convert"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600200" y="1719072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 in on sales calls. Map content gaps to stalled deals. Prove content influence in the pipeline before asking for alignment.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2395728"/>
            <a:ext cx="8503920" cy="987552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395728"/>
            <a:ext cx="1143000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395728"/>
            <a:ext cx="11430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600200" y="2468880"/>
            <a:ext cx="7086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need feature messaging"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600200" y="2816352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product capabilities into buyer problems and outcomes. Product gets better positioning; content gets better material.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493008"/>
            <a:ext cx="8503920" cy="987552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493008"/>
            <a:ext cx="1143000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493008"/>
            <a:ext cx="11430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Leadership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600200" y="3566160"/>
            <a:ext cx="7086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"Show me the ROI"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600200" y="3913632"/>
            <a:ext cx="7086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a customer survey and buyer insight, then tie it to revenue. I promise what I can measure—and measure what I promise.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0040" y="475488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drive-by edits. Shared roadmap, documented decisions, clean escalation paths.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114800" cy="4114800"/>
          </a:xfrm>
          <a:prstGeom prst="ellipse">
            <a:avLst/>
          </a:prstGeom>
          <a:solidFill>
            <a:srgbClr val="1A3A7A">
              <a:alpha val="45000"/>
            </a:srgbClr>
          </a:solidFill>
          <a:ln w="12700">
            <a:solidFill>
              <a:srgbClr val="1A3A7A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2926080"/>
            <a:ext cx="2743200" cy="2743200"/>
          </a:xfrm>
          <a:prstGeom prst="ellipse">
            <a:avLst/>
          </a:prstGeom>
          <a:solidFill>
            <a:srgbClr val="E8A020">
              <a:alpha val="18000"/>
            </a:srgbClr>
          </a:solidFill>
          <a:ln w="12700">
            <a:solidFill>
              <a:srgbClr val="E8A020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09728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BOTTOM LINE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11480" y="1536192"/>
            <a:ext cx="83210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don't build content teams.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build systems that make content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predictable growth engine.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3200400" y="3639312"/>
            <a:ext cx="2743200" cy="457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767328"/>
            <a:ext cx="8321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you're looking to scale output, I'm not the right fit.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you're looking to scale results—let's talk.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11480" y="4663440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8C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Rocco Brudno   ·   roccob17@gmail.com   ·   727-235-3376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 OPERATING THESIS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097280"/>
            <a:ext cx="83210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Content doesn't fail because of execution—</a:t>
            </a: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fails because the system around it is broken.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2697480"/>
            <a:ext cx="20116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2697480"/>
            <a:ext cx="2011680" cy="64008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2862072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11480" y="3291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 Debt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11480" y="36118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Cannibalization, intent mismatches, and weak structure scale inefficiency—not growth.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468880" y="2697480"/>
            <a:ext cx="20116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468880" y="2697480"/>
            <a:ext cx="2011680" cy="64008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608" y="2862072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560320" y="3291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Traffic ≠ Revenue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2560320" y="36118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teams optimize for crawlers, not buyers. Volume is vanity without funnel clarity.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4617720" y="2697480"/>
            <a:ext cx="20116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617720" y="2697480"/>
            <a:ext cx="2011680" cy="64008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448" y="2862072"/>
            <a:ext cx="384048" cy="38404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709160" y="3291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Misapplied AI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4709160" y="36118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replacing judgment creates quality risk. AI eliminating repetition creates leverage.</a:t>
            </a:r>
            <a:endParaRPr lang="en-US" sz="950" dirty="0"/>
          </a:p>
        </p:txBody>
      </p:sp>
      <p:sp>
        <p:nvSpPr>
          <p:cNvPr id="21" name="Shape 16"/>
          <p:cNvSpPr/>
          <p:nvPr/>
        </p:nvSpPr>
        <p:spPr>
          <a:xfrm>
            <a:off x="6766560" y="2697480"/>
            <a:ext cx="20116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E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6766560" y="2697480"/>
            <a:ext cx="2011680" cy="64008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6288" y="2862072"/>
            <a:ext cx="384048" cy="38404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858000" y="3291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 Gaps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6858000" y="36118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Bottlenecks live in systems, not talent. Fix the workflow before hiring more people.</a:t>
            </a:r>
            <a:endParaRPr lang="en-US" sz="950" dirty="0"/>
          </a:p>
        </p:txBody>
      </p:sp>
      <p:sp>
        <p:nvSpPr>
          <p:cNvPr id="26" name="Text 20"/>
          <p:cNvSpPr/>
          <p:nvPr/>
        </p:nvSpPr>
        <p:spPr>
          <a:xfrm>
            <a:off x="411480" y="4709160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fix the system before I scale the output.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 FIX FIRST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80467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diagnostic lenses—applied before anything scales.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8503920" cy="987552"/>
          </a:xfrm>
          <a:prstGeom prst="rect">
            <a:avLst/>
          </a:prstGeom>
          <a:solidFill>
            <a:srgbClr val="1A3A7A">
              <a:alpha val="60000"/>
            </a:srgbClr>
          </a:solidFill>
          <a:ln w="12700">
            <a:solidFill>
              <a:srgbClr val="1A3A7A">
                <a:alpha val="4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46304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051560" y="1554480"/>
            <a:ext cx="36576" cy="713232"/>
          </a:xfrm>
          <a:prstGeom prst="rect">
            <a:avLst/>
          </a:prstGeom>
          <a:solidFill>
            <a:srgbClr val="7A8CB0"/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70432" y="147218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 Debt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70432" y="184708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for cannibalization, intent mismatches, and weak structure. If we're scaling broken content, we're scaling inefficiency. Culling dead weight comes first.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560320"/>
            <a:ext cx="8503920" cy="987552"/>
          </a:xfrm>
          <a:prstGeom prst="rect">
            <a:avLst/>
          </a:prstGeom>
          <a:solidFill>
            <a:srgbClr val="1A3A7A">
              <a:alpha val="60000"/>
            </a:srgbClr>
          </a:solidFill>
          <a:ln w="12700">
            <a:solidFill>
              <a:srgbClr val="1A3A7A">
                <a:alpha val="4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60604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1051560" y="2697480"/>
            <a:ext cx="36576" cy="713232"/>
          </a:xfrm>
          <a:prstGeom prst="rect">
            <a:avLst/>
          </a:prstGeom>
          <a:solidFill>
            <a:srgbClr val="7A8CB0"/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70432" y="261518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Share Delta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70432" y="299008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organic visibility by topic cluster, not just traffic volume. Where are we invisible to buyers? That's the opportunity map—and the budget argument.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703320"/>
            <a:ext cx="8503920" cy="987552"/>
          </a:xfrm>
          <a:prstGeom prst="rect">
            <a:avLst/>
          </a:prstGeom>
          <a:solidFill>
            <a:srgbClr val="1A3A7A">
              <a:alpha val="60000"/>
            </a:srgbClr>
          </a:solidFill>
          <a:ln w="12700">
            <a:solidFill>
              <a:srgbClr val="1A3A7A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3749040"/>
            <a:ext cx="594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7" name="Shape 15"/>
          <p:cNvSpPr/>
          <p:nvPr/>
        </p:nvSpPr>
        <p:spPr>
          <a:xfrm>
            <a:off x="1051560" y="3840480"/>
            <a:ext cx="36576" cy="713232"/>
          </a:xfrm>
          <a:prstGeom prst="rect">
            <a:avLst/>
          </a:prstGeom>
          <a:solidFill>
            <a:srgbClr val="7A8CB0"/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70432" y="375818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Attribution Gaps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70432" y="413308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leadership can't see content's impact, they won't fund it. I close the measurement gap before asking for resources—because proof unlocks investment.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0040" y="470916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these aren't solved, scaling content just scales inefficiency.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DRIVE GROWTH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09728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clarity before traffic scale.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2240280" y="2404872"/>
            <a:ext cx="210312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691640"/>
            <a:ext cx="19202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91640"/>
            <a:ext cx="1920240" cy="32004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" y="1691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286000"/>
            <a:ext cx="640080" cy="6400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65760" y="30632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Brand Narrative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65760" y="3474720"/>
            <a:ext cx="1737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Nothing else works until we're clear on who we are and what we do. This comes first—always.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416552" y="2404872"/>
            <a:ext cx="210312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2450592" y="1691640"/>
            <a:ext cx="19202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2450592" y="1691640"/>
            <a:ext cx="1920240" cy="32004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514600" y="1691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672" y="2286000"/>
            <a:ext cx="640080" cy="64008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542032" y="30632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Drivers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2542032" y="3474720"/>
            <a:ext cx="1737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 with sales leaders. Identify what's stalling deals. Content clears the path to close.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6592824" y="2404872"/>
            <a:ext cx="210312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4626864" y="1691640"/>
            <a:ext cx="19202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4626864" y="1691640"/>
            <a:ext cx="1920240" cy="32004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4690872" y="1691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6944" y="2286000"/>
            <a:ext cx="640080" cy="64008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4718304" y="30632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SEO Capture</a:t>
            </a:r>
            <a:endParaRPr lang="en-US" sz="1200" dirty="0"/>
          </a:p>
        </p:txBody>
      </p:sp>
      <p:sp>
        <p:nvSpPr>
          <p:cNvPr id="26" name="Text 21"/>
          <p:cNvSpPr/>
          <p:nvPr/>
        </p:nvSpPr>
        <p:spPr>
          <a:xfrm>
            <a:off x="4718304" y="3474720"/>
            <a:ext cx="1737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down on visible gaps and high-intent terms—once we know the narrative worth ranking for.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6803136" y="1691640"/>
            <a:ext cx="19202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28" name="Shape 23"/>
          <p:cNvSpPr/>
          <p:nvPr/>
        </p:nvSpPr>
        <p:spPr>
          <a:xfrm>
            <a:off x="6803136" y="1691640"/>
            <a:ext cx="1920240" cy="32004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6867144" y="1691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3216" y="2286000"/>
            <a:ext cx="640080" cy="64008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6894576" y="30632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Acquisition Scale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6894576" y="3474720"/>
            <a:ext cx="1737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of capacity for new content lines and channel expansion—after the engine is stable.</a:t>
            </a:r>
            <a:endParaRPr lang="en-US" sz="1000" dirty="0"/>
          </a:p>
        </p:txBody>
      </p:sp>
      <p:sp>
        <p:nvSpPr>
          <p:cNvPr id="33" name="Text 27"/>
          <p:cNvSpPr/>
          <p:nvPr/>
        </p:nvSpPr>
        <p:spPr>
          <a:xfrm>
            <a:off x="411480" y="47548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There's no point pouring more into a funnel that leaks.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DEFINE SUCCESS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board-level metrics. One north star.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1627632" cy="3200400"/>
          </a:xfrm>
          <a:prstGeom prst="rect">
            <a:avLst/>
          </a:prstGeom>
          <a:solidFill>
            <a:srgbClr val="1A3A7A">
              <a:alpha val="70000"/>
            </a:srgbClr>
          </a:solidFill>
          <a:ln w="12700">
            <a:solidFill>
              <a:srgbClr val="7A8CB0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6968" y="164592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93192" y="22860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Traffic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93192" y="2834640"/>
            <a:ext cx="14813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by channel — branded vs non-branded. The foundation.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039112" y="1371600"/>
            <a:ext cx="1627632" cy="32004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1645920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112264" y="22860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Share of Voice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2112264" y="2834640"/>
            <a:ext cx="14813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221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Organic visibility on non-branded keywords vs competitors. The moat.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3758184" y="1371600"/>
            <a:ext cx="1627632" cy="3200400"/>
          </a:xfrm>
          <a:prstGeom prst="rect">
            <a:avLst/>
          </a:prstGeom>
          <a:solidFill>
            <a:srgbClr val="1A3A7A">
              <a:alpha val="70000"/>
            </a:srgbClr>
          </a:solidFill>
          <a:ln w="12700">
            <a:solidFill>
              <a:srgbClr val="7A8CB0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112" y="1645920"/>
            <a:ext cx="502920" cy="50292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831336" y="22860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 Influence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831336" y="2834640"/>
            <a:ext cx="14813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deals touched or attributed conversions. The proof.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5477256" y="1371600"/>
            <a:ext cx="1627632" cy="32004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184" y="1645920"/>
            <a:ext cx="502920" cy="5029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50408" y="22860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550408" y="2834640"/>
            <a:ext cx="14813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221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or influenced. Always tied to content activity.</a:t>
            </a:r>
            <a:endParaRPr lang="en-US" sz="1000" dirty="0"/>
          </a:p>
        </p:txBody>
      </p:sp>
      <p:sp>
        <p:nvSpPr>
          <p:cNvPr id="21" name="Shape 15"/>
          <p:cNvSpPr/>
          <p:nvPr/>
        </p:nvSpPr>
        <p:spPr>
          <a:xfrm>
            <a:off x="7196328" y="1371600"/>
            <a:ext cx="1627632" cy="3200400"/>
          </a:xfrm>
          <a:prstGeom prst="rect">
            <a:avLst/>
          </a:prstGeom>
          <a:solidFill>
            <a:srgbClr val="1A3A7A">
              <a:alpha val="70000"/>
            </a:srgbClr>
          </a:solidFill>
          <a:ln w="12700">
            <a:solidFill>
              <a:srgbClr val="7A8CB0"/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3256" y="1645920"/>
            <a:ext cx="502920" cy="50292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269480" y="22860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Pipeline Velocity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7269480" y="2834640"/>
            <a:ext cx="148132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cycle shrinkage = content clearing objections before the call.</a:t>
            </a:r>
            <a:endParaRPr lang="en-US" sz="1000" dirty="0"/>
          </a:p>
        </p:txBody>
      </p:sp>
      <p:sp>
        <p:nvSpPr>
          <p:cNvPr id="25" name="Text 18"/>
          <p:cNvSpPr/>
          <p:nvPr/>
        </p:nvSpPr>
        <p:spPr>
          <a:xfrm>
            <a:off x="320040" y="470916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content doesn't reduce effort or increase conversion, it's noise.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QUALITY OVER VOLUME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11480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4114800" cy="64008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88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Approach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high-impact assets &gt; 100 mediocre pieces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asset reused across 5+ channels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Depth of coverage wins topical authority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Irrelevant traffic is allowed to drop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capacity reserved for innovation bets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114800" cy="361188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188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Proof at Black &amp; White Zebra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169164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989320" y="173736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2,000-page portfolio standardized in 6 months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24688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2×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989320" y="251460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lift on optimized pages (100–200% gains)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324612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10×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5989320" y="32918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speed — from 1.5 hrs to 6 min per review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40233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5989320" y="40690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YoY revenue growth sustained for 3 consecutive years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040" y="4754880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traffic drops but revenue quality improves, we removed noise.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 AI PHILOSOPHY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Amplify human judgment. Eliminate repetitive work. Never bypass taste.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4069080" cy="3429000"/>
          </a:xfrm>
          <a:prstGeom prst="rect">
            <a:avLst/>
          </a:prstGeom>
          <a:solidFill>
            <a:srgbClr val="1A3A7A">
              <a:alpha val="50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173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Handles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374904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Prompt-template drafting &amp; briefing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synthesis and summarization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repurposing across formats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 gap identification and clustering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QA assist (structure, length)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10-hour tasks to under 1 hour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1325880"/>
            <a:ext cx="4069080" cy="3429000"/>
          </a:xfrm>
          <a:prstGeom prst="rect">
            <a:avLst/>
          </a:prstGeom>
          <a:solidFill>
            <a:srgbClr val="2A0A0A">
              <a:alpha val="60000"/>
            </a:srgbClr>
          </a:solidFill>
          <a:ln w="12700">
            <a:solidFill>
              <a:srgbClr val="8A303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4173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080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Humans Own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1920240"/>
            <a:ext cx="374904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editorial judgment and tone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voice and creative direction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Factual accuracy verification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prioritization decisions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narrative framing</a:t>
            </a:r>
            <a:endParaRPr lang="en-US" sz="115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that touches trust or compliance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320040" y="47091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without a human checkpoint is a junior writer pushing content live with no editor.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BUILD TEAMS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C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Hire for gaps, not headcount.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20040" y="1627632"/>
            <a:ext cx="54864" cy="5943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62763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Specialists over generalists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5488" y="190195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deep expertise is costing us time or quality, I hire a specialist. When we need range and learning speed, a generalist.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" y="2432304"/>
            <a:ext cx="54864" cy="5943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243230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 hire for: proven examples · humility · empathy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5488" y="2706624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 can be taught. Behavior defines the team culture.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3236976"/>
            <a:ext cx="54864" cy="5943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23697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Exit criteria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" y="3511296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Staunch inflexibility and HR violations are non-negotiable. Public disagreement handled well is welcomed.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4041648"/>
            <a:ext cx="54864" cy="5943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404164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221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IC vs leadership paths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5488" y="43159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4A5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identify who has a talent for leadership vs who will thrive as a senior IC. Both are valued—just differently supported.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892040" y="1097280"/>
            <a:ext cx="3931920" cy="3657600"/>
          </a:xfrm>
          <a:prstGeom prst="rect">
            <a:avLst/>
          </a:prstGeom>
          <a:solidFill>
            <a:srgbClr val="12214A"/>
          </a:solidFill>
          <a:ln w="12700">
            <a:solidFill>
              <a:srgbClr val="1221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3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02920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Team Built at Black &amp; White Zebra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0" y="17373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 →  18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029200" y="20848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A8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 (generalists → specialists)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0" y="24871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  →  40%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0" y="2834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A8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maintenance focus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029200" y="323697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12+  →  0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029200" y="35844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A8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of production lag eliminated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0" y="39867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$10M  →  $20M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029200" y="433425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A8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scaled over 2 years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" y="47548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Skill can be trained. Behavior defines the team.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221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 LEAD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C8D8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context. Low ego. Execution-first.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4114800" cy="1554480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371600"/>
            <a:ext cx="41148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1536192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536192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Strategic Presence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29768" y="2011680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hands-on with strategy and step out of execution once I've walked the production line. I delegate decisions, not accountability.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09160" y="1371600"/>
            <a:ext cx="4114800" cy="1554480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709160" y="1371600"/>
            <a:ext cx="41148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8888" y="1536192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03520" y="1536192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Direct Communication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818888" y="2011680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adapt tone to context—direct when immediate action is needed, more collaborative when buy-in matters. I don't confuse style with standards.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20040" y="3108960"/>
            <a:ext cx="4114800" cy="1554480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320040" y="3108960"/>
            <a:ext cx="41148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273552"/>
            <a:ext cx="384048" cy="38404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14400" y="3273552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Healthy Disagreement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429768" y="3749040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high performer disagrees with me professionally, that's passion—not insubordination. I welcome debate. I exit stubbornness.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4709160" y="3108960"/>
            <a:ext cx="4114800" cy="1554480"/>
          </a:xfrm>
          <a:prstGeom prst="rect">
            <a:avLst/>
          </a:prstGeom>
          <a:solidFill>
            <a:srgbClr val="1A3A7A">
              <a:alpha val="55000"/>
            </a:srgbClr>
          </a:solidFill>
          <a:ln w="12700">
            <a:solidFill>
              <a:srgbClr val="7A8CB0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4709160" y="3108960"/>
            <a:ext cx="41148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888" y="3273552"/>
            <a:ext cx="384048" cy="38404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303520" y="3273552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Accountability Culture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4818888" y="3749040"/>
            <a:ext cx="3886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C8D8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I lead move with clarity. Metrics rise at steady levels. We know what we're building and why it matters—before a single brief is written.</a:t>
            </a:r>
            <a:endParaRPr lang="en-US" sz="1050" dirty="0"/>
          </a:p>
        </p:txBody>
      </p:sp>
      <p:sp>
        <p:nvSpPr>
          <p:cNvPr id="25" name="Text 19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i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biggest risk in leadership is the gap between what you think is happening and what actually is.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 Work</dc:title>
  <dc:subject>PptxGenJS Presentation</dc:subject>
  <dc:creator>Rocco Brudno</dc:creator>
  <cp:lastModifiedBy>Rocco Brudno</cp:lastModifiedBy>
  <cp:revision>1</cp:revision>
  <dcterms:created xsi:type="dcterms:W3CDTF">2026-03-22T23:29:06Z</dcterms:created>
  <dcterms:modified xsi:type="dcterms:W3CDTF">2026-03-22T23:29:07Z</dcterms:modified>
</cp:coreProperties>
</file>